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odłóż komóreczkę – weź </a:t>
            </a:r>
            <a:r>
              <a:rPr lang="pl-PL" dirty="0" err="1" smtClean="0"/>
              <a:t>książęczkę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O tym, jak ważna jest uwaga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8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Trochę o naszym osobistym komputerze</a:t>
            </a: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239" y="3315769"/>
            <a:ext cx="3295576" cy="32955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728" y="25757024"/>
            <a:ext cx="3424298" cy="285358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708591" y="1059679"/>
            <a:ext cx="5879507" cy="5008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/>
              <a:t>Nasz mózg jest </a:t>
            </a:r>
            <a:r>
              <a:rPr lang="pl-PL" sz="2400" dirty="0" err="1" smtClean="0"/>
              <a:t>neuroplastyczny</a:t>
            </a:r>
            <a:r>
              <a:rPr lang="pl-PL" sz="2400" dirty="0" smtClean="0"/>
              <a:t>. Każda informacja, którą przetwarzamy i zapamiętujemy, zmienia go.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Kiedy czytamy jakąś historię nasz mózg reaguje tak, jak gdybyśmy byli jej częścią. Dzięki temu w bezpieczny sposób zbieramy różne doświadczenia, również i te, których nie będziemy przeżywali. </a:t>
            </a:r>
          </a:p>
        </p:txBody>
      </p:sp>
    </p:spTree>
    <p:extLst>
      <p:ext uri="{BB962C8B-B14F-4D97-AF65-F5344CB8AC3E}">
        <p14:creationId xmlns:p14="http://schemas.microsoft.com/office/powerpoint/2010/main" val="169945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Czytajmy chociaż 20 minut dziennie swoim dzieciom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 smtClean="0"/>
              <a:t>Pomóżmy naszym latoroślom utrzymać i rozwijać głęboką uwagę.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dirty="0" smtClean="0"/>
              <a:t>Dzięki samodzielnemu czytaniu lub słuchaniu dzieci będą zdobywały: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umiejętność rozmawiania ze sobą,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rozumienia się nawzajem,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 smtClean="0"/>
              <a:t>dzielenia się ze sobą myślami i emocjami.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7" y="3482721"/>
            <a:ext cx="2539942" cy="25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Od jakiego wieku czytać dzieciom?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dirty="0" smtClean="0"/>
              <a:t>Badania </a:t>
            </a:r>
            <a:r>
              <a:rPr lang="pl-PL" sz="2800" dirty="0"/>
              <a:t>potwierdzają, że pierwszych kilka, kilkanaście miesięcy życia są kluczowe dla kształtowania się mózgu. Czytanie dziecku wspiera jego rozwój mowy, ale też jednocześnie ćwiczymy emocje i uczucia.  Dzięki temu rozumiemy się nawzajem, możemy tworzyć społeczności.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3124198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Sięgnąć po książki?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Sięgajmy po nie jak najczęściej, ponieważ: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z</a:t>
            </a:r>
            <a:r>
              <a:rPr lang="pl-PL" dirty="0" smtClean="0"/>
              <a:t>większamy inteligencję,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u</a:t>
            </a:r>
            <a:r>
              <a:rPr lang="pl-PL" dirty="0" smtClean="0"/>
              <a:t>czymy się myślenia,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k</a:t>
            </a:r>
            <a:r>
              <a:rPr lang="pl-PL" dirty="0" smtClean="0"/>
              <a:t>ształtujemy koncentrację,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p</a:t>
            </a:r>
            <a:r>
              <a:rPr lang="pl-PL" dirty="0" smtClean="0"/>
              <a:t>obudzamy swoją wyobraźnię,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w</a:t>
            </a:r>
            <a:r>
              <a:rPr lang="pl-PL" dirty="0" smtClean="0"/>
              <a:t>yrabiamy cierpliwość,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r</a:t>
            </a:r>
            <a:r>
              <a:rPr lang="pl-PL" dirty="0" smtClean="0"/>
              <a:t>elaksujemy się,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dirty="0"/>
              <a:t>k</a:t>
            </a:r>
            <a:r>
              <a:rPr lang="pl-PL" dirty="0" smtClean="0"/>
              <a:t>siążka pomaga zasnąć (w przeciwieństwie do ekranu np. telefonów).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	</a:t>
            </a:r>
          </a:p>
          <a:p>
            <a:pPr marL="0" indent="0">
              <a:buNone/>
            </a:pPr>
            <a:endParaRPr lang="pl-PL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  <a:p>
            <a:pPr>
              <a:buFont typeface="Wingdings" panose="05000000000000000000" pitchFamily="2" charset="2"/>
              <a:buChar char="Ø"/>
            </a:pPr>
            <a:endParaRPr lang="pl-PL" dirty="0" smtClean="0"/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60" y="3281402"/>
            <a:ext cx="2707721" cy="27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Cieszmy się, kiedy możemy być razem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200" dirty="0"/>
              <a:t>Kiedy czytamy dziecku</a:t>
            </a:r>
            <a:r>
              <a:rPr lang="pl-PL" sz="3200" dirty="0" smtClean="0"/>
              <a:t>:</a:t>
            </a:r>
          </a:p>
          <a:p>
            <a:pPr marL="0" indent="0">
              <a:buNone/>
            </a:pPr>
            <a:endParaRPr lang="pl-PL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/>
              <a:t> budujemy silną </a:t>
            </a:r>
            <a:r>
              <a:rPr lang="pl-PL" sz="3200" dirty="0" smtClean="0"/>
              <a:t>więź,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 smtClean="0"/>
              <a:t>wspieramy </a:t>
            </a:r>
            <a:r>
              <a:rPr lang="pl-PL" sz="3200" dirty="0"/>
              <a:t>jego rozwój psychiczny </a:t>
            </a:r>
            <a:r>
              <a:rPr lang="pl-PL" sz="3200" dirty="0" smtClean="0"/>
              <a:t>i </a:t>
            </a:r>
            <a:r>
              <a:rPr lang="pl-PL" sz="3200" dirty="0"/>
              <a:t>wzmacniamy samoocenę </a:t>
            </a:r>
            <a:r>
              <a:rPr lang="pl-PL" sz="3200" dirty="0" smtClean="0"/>
              <a:t>dziecka,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200" dirty="0" smtClean="0"/>
              <a:t>poszerzamy </a:t>
            </a:r>
            <a:r>
              <a:rPr lang="pl-PL" sz="3200" dirty="0"/>
              <a:t>wiedzę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i </a:t>
            </a:r>
            <a:r>
              <a:rPr lang="pl-PL" sz="3200" dirty="0"/>
              <a:t>rozbudzamy liczne zainteresowania.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45" y="3300802"/>
            <a:ext cx="3712509" cy="24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Jeszcze chwila uwagi </a:t>
            </a:r>
            <a:br>
              <a:rPr lang="pl-PL" dirty="0" smtClean="0"/>
            </a:br>
            <a:r>
              <a:rPr lang="pl-PL" dirty="0" smtClean="0"/>
              <a:t>o… </a:t>
            </a:r>
            <a:r>
              <a:rPr lang="pl-PL" dirty="0" err="1" smtClean="0"/>
              <a:t>hiperuwadze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Hiperuwaga</a:t>
            </a:r>
            <a:r>
              <a:rPr lang="pl-PL" dirty="0" smtClean="0"/>
              <a:t> daje nam możliwość przerzucania skupienia na różne czynności, więc jest ważna. Ważna wtedy, gdy np. musimy znaleźć połączenie pomiędzy punktem A i B, a już jesteśmy w drodze</a:t>
            </a:r>
            <a:r>
              <a:rPr lang="pl-PL" dirty="0" smtClean="0">
                <a:sym typeface="Wingdings" panose="05000000000000000000" pitchFamily="2" charset="2"/>
              </a:rPr>
              <a:t> lub podjęcia innych szybkich decyzji.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Pamiętajmy jednak, że </a:t>
            </a:r>
            <a:r>
              <a:rPr lang="pl-PL" dirty="0" err="1" smtClean="0">
                <a:sym typeface="Wingdings" panose="05000000000000000000" pitchFamily="2" charset="2"/>
              </a:rPr>
              <a:t>hiperuwaga</a:t>
            </a:r>
            <a:r>
              <a:rPr lang="pl-PL" dirty="0" smtClean="0">
                <a:sym typeface="Wingdings" panose="05000000000000000000" pitchFamily="2" charset="2"/>
              </a:rPr>
              <a:t> nie pomoże nam w zdobywaniu i utrzymywaniu przyjaźni, zrozumieniu emocji swoich i innych, czerpania przyjemności z czytania książek czy bycia z bliskimi, kiedy razem możemy pograć np. w gry planszowe.</a:t>
            </a:r>
          </a:p>
          <a:p>
            <a:r>
              <a:rPr lang="pl-PL" dirty="0" smtClean="0">
                <a:sym typeface="Wingdings" panose="05000000000000000000" pitchFamily="2" charset="2"/>
              </a:rPr>
              <a:t>Rozwój technologii nie jest zły, ale pamiętajmy, że to głęboka uwaga pomaga w tworzeniu społeczności…i nie są one wirtualne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839" y="3223080"/>
            <a:ext cx="2896721" cy="28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6753" y="2763503"/>
            <a:ext cx="8610600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Dziękujemy za uwagę i życzymy wielu wspaniałych chwil spędzanych razem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br>
              <a:rPr lang="pl-PL" dirty="0" smtClean="0">
                <a:sym typeface="Wingdings" panose="05000000000000000000" pitchFamily="2" charset="2"/>
              </a:rPr>
            </a:br>
            <a:r>
              <a:rPr lang="pl-PL" dirty="0">
                <a:sym typeface="Wingdings" panose="05000000000000000000" pitchFamily="2" charset="2"/>
              </a:rPr>
              <a:t/>
            </a:r>
            <a:br>
              <a:rPr lang="pl-PL" dirty="0">
                <a:sym typeface="Wingdings" panose="05000000000000000000" pitchFamily="2" charset="2"/>
              </a:rPr>
            </a:br>
            <a:r>
              <a:rPr lang="pl-PL" dirty="0" smtClean="0">
                <a:sym typeface="Wingdings" panose="05000000000000000000" pitchFamily="2" charset="2"/>
              </a:rPr>
              <a:t>pamiętajcie </a:t>
            </a:r>
            <a:r>
              <a:rPr lang="pl-PL" smtClean="0">
                <a:sym typeface="Wingdings" panose="05000000000000000000" pitchFamily="2" charset="2"/>
              </a:rPr>
              <a:t>o książce;)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96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963</TotalTime>
  <Words>344</Words>
  <Application>Microsoft Office PowerPoint</Application>
  <PresentationFormat>Panoramiczny</PresentationFormat>
  <Paragraphs>38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</vt:lpstr>
      <vt:lpstr>Para</vt:lpstr>
      <vt:lpstr>odłóż komóreczkę – weź książęczkę</vt:lpstr>
      <vt:lpstr>Trochę o naszym osobistym komputerze</vt:lpstr>
      <vt:lpstr>Czytajmy chociaż 20 minut dziennie swoim dzieciom</vt:lpstr>
      <vt:lpstr>Od jakiego wieku czytać dzieciom? </vt:lpstr>
      <vt:lpstr>Sięgnąć po książki?</vt:lpstr>
      <vt:lpstr>Cieszmy się, kiedy możemy być razem</vt:lpstr>
      <vt:lpstr>Jeszcze chwila uwagi  o… hiperuwadze</vt:lpstr>
      <vt:lpstr>Dziękujemy za uwagę i życzymy wielu wspaniałych chwil spędzanych razem   pamiętajcie o książce;)</vt:lpstr>
    </vt:vector>
  </TitlesOfParts>
  <Company>Edukacja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Ela</dc:creator>
  <cp:lastModifiedBy>Ela</cp:lastModifiedBy>
  <cp:revision>38</cp:revision>
  <dcterms:created xsi:type="dcterms:W3CDTF">2025-01-28T07:11:13Z</dcterms:created>
  <dcterms:modified xsi:type="dcterms:W3CDTF">2025-01-31T12:46:13Z</dcterms:modified>
</cp:coreProperties>
</file>